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1" r:id="rId5"/>
    <p:sldId id="273" r:id="rId6"/>
    <p:sldId id="275" r:id="rId7"/>
    <p:sldId id="276" r:id="rId8"/>
    <p:sldId id="277" r:id="rId9"/>
    <p:sldId id="272" r:id="rId10"/>
    <p:sldId id="278" r:id="rId11"/>
    <p:sldId id="274" r:id="rId12"/>
    <p:sldId id="270" r:id="rId13"/>
    <p:sldId id="279" r:id="rId14"/>
    <p:sldId id="280" r:id="rId15"/>
    <p:sldId id="281" r:id="rId16"/>
    <p:sldId id="282" r:id="rId17"/>
    <p:sldId id="283" r:id="rId18"/>
    <p:sldId id="28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Yufan" initials="JY" lastIdx="1" clrIdx="0">
    <p:extLst>
      <p:ext uri="{19B8F6BF-5375-455C-9EA6-DF929625EA0E}">
        <p15:presenceInfo xmlns:p15="http://schemas.microsoft.com/office/powerpoint/2012/main" userId="Jia Yuf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7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2T01:24:13.404" idx="1">
    <p:pos x="768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C5DF4C-A931-4623-A375-8051DA23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2C9BFD-80E3-4711-A685-956FEA09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37AD0-3506-4E3A-8840-3E0336F0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AF5B2-A858-4A2D-AB8C-A327CD1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18801-4E38-4636-B131-3502A219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DF67-E8B0-43C1-B780-82381B83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1952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552959-436E-4EDF-966F-D81CA95A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7CC215-6BCE-4063-9143-40665B0A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24ED-076A-411A-9E4E-F6856387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EA98-0253-4F82-982C-1E856457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EB58E-9A4A-40D1-827F-1136B83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DD2FC-C3EB-40A4-84B4-A0877333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506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394E-ECD0-4E96-B083-FC6D99C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4C113-FD67-41F5-86C0-7F44D65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48968-C6BF-407D-A729-11566632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EC909-1FD1-49DC-9411-A44F6ED7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AF9F2-0E90-4250-A7FE-52550FD4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A947CF-1886-4E10-A2DE-4F8FCBE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31F78E-2345-4A37-9C32-823D400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2BEE8C-E9F9-4EE2-B6E1-91F700A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36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82ACC-D53B-4116-8B7D-C165FBF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67D08-B68B-4DCC-8317-C950AB69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5D53A-B4BC-48AF-9B32-D26A1ADA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73360E-43A5-4FA0-93D2-10260F83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814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B8392-70BE-4774-9961-803F6A31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AF5D8-E755-4E21-A127-D6416AF4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D6163-31EB-4581-8479-8D025150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74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632F-8680-47CD-85CF-18B4C09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8661A-8D39-4017-B7EC-47584B50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6DD17-B856-4613-A4A9-D148D2C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67629-9298-45BF-B403-35032428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8DB0-5176-464A-AC7D-AAF8B455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C82BC-E26E-4D00-B0E9-696C884A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8A84-DED4-4C8D-BA91-5ABB206A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81DEDD-A51C-4705-BE8A-735215430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284FB-C1DD-44FA-B9D7-133292C1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BEF-D1FF-49A3-9D2F-836D5F09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2B2BE-B1E2-4192-8128-3FA1BBC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76DFE-51B9-4796-B39F-384A22E8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1101-CC98-497C-AD7B-712FB870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1E248-DC7C-43E5-AA71-B9C9DBEC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5C8C7-934F-4700-9E1C-963AEF6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1A943-2A31-4C71-A920-9D875D3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B3D0E-A686-498C-8E84-67AFBA22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65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B6512D-A5F3-49E9-801C-3FAE91DD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77FAE-DDFA-4F6B-907D-18C2132C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F4C23-A61C-4A2D-BBDA-5A58BC1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47A37-A90E-4686-A0F3-A862193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CEB93-55EB-4BA8-A7B7-895B583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9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01630-8885-412C-BF77-15706CE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3DB0D-925F-414B-B6C4-93A7D24D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CD8E4-7C5D-4712-8E41-6231AB28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0ADB-E45B-426D-9730-C9268C39E7AA}" type="datetimeFigureOut">
              <a:rPr lang="en-HK" smtClean="0"/>
              <a:t>5/1/2024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E34E7-D496-49FF-ADB3-F202A98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FB0E8-2921-46CC-853E-06FE0F10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794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BA67727-A593-4D1C-91A6-5C2F1778D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CS305 HTTP Server</a:t>
            </a:r>
            <a:endParaRPr lang="en-HK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928150A0-F3F0-4714-9696-D3830B149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HK" altLang="zh-C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B214E2-5418-4BC3-AB37-15EFA8880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959313"/>
              </p:ext>
            </p:extLst>
          </p:nvPr>
        </p:nvGraphicFramePr>
        <p:xfrm>
          <a:off x="5643562" y="3871754"/>
          <a:ext cx="904875" cy="259080"/>
        </p:xfrm>
        <a:graphic>
          <a:graphicData uri="http://schemas.openxmlformats.org/drawingml/2006/table">
            <a:tbl>
              <a:tblPr/>
              <a:tblGrid>
                <a:gridCol w="904875">
                  <a:extLst>
                    <a:ext uri="{9D8B030D-6E8A-4147-A177-3AD203B41FA5}">
                      <a16:colId xmlns:a16="http://schemas.microsoft.com/office/drawing/2014/main" val="115855745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 latinLnBrk="0"/>
                      <a:endParaRPr lang="zh-CN" alt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130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 Chunked Transfer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1795A-F9A2-464D-AE4E-28F53F22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我们使用 </a:t>
            </a:r>
            <a:r>
              <a:rPr lang="en-US" altLang="zh-CN" dirty="0"/>
              <a:t>16 kB </a:t>
            </a:r>
            <a:r>
              <a:rPr lang="zh-CN" altLang="en-US" dirty="0"/>
              <a:t>的块大小，并在下载文件大于 </a:t>
            </a:r>
            <a:r>
              <a:rPr lang="en-US" altLang="zh-CN" dirty="0"/>
              <a:t>10 MB</a:t>
            </a:r>
            <a:r>
              <a:rPr lang="zh-CN" altLang="en-US" dirty="0"/>
              <a:t>（随便设的）时自动使用块传输</a:t>
            </a:r>
            <a:endParaRPr lang="en-US" altLang="zh-CN" dirty="0"/>
          </a:p>
          <a:p>
            <a:r>
              <a:rPr lang="zh-CN" altLang="en-US" dirty="0"/>
              <a:t>当然也可以用 </a:t>
            </a:r>
            <a:r>
              <a:rPr lang="en-US" altLang="zh-CN" dirty="0"/>
              <a:t>chunked=1 </a:t>
            </a:r>
            <a:r>
              <a:rPr lang="zh-CN" altLang="en-US" dirty="0"/>
              <a:t>强制启用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D30E3-6606-4916-8896-C65AA788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65" y="3686279"/>
            <a:ext cx="58769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endParaRPr lang="en-H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Pathlib</a:t>
            </a:r>
            <a:r>
              <a:rPr lang="en-US" altLang="zh-CN" dirty="0"/>
              <a:t> </a:t>
            </a:r>
            <a:r>
              <a:rPr lang="zh-CN" altLang="en-US" dirty="0"/>
              <a:t>代替 </a:t>
            </a:r>
            <a:r>
              <a:rPr lang="en-US" altLang="zh-CN" dirty="0" err="1"/>
              <a:t>os.path</a:t>
            </a:r>
            <a:r>
              <a:rPr lang="en-US" altLang="zh-CN" dirty="0"/>
              <a:t> </a:t>
            </a:r>
            <a:r>
              <a:rPr lang="zh-CN" altLang="en-US" dirty="0"/>
              <a:t>来保证跨平台不出问题。（</a:t>
            </a:r>
            <a:r>
              <a:rPr lang="en-US" altLang="zh-CN" dirty="0"/>
              <a:t>/</a:t>
            </a:r>
            <a:r>
              <a:rPr lang="zh-CN" altLang="en-US" dirty="0"/>
              <a:t>，</a:t>
            </a:r>
            <a:r>
              <a:rPr lang="en-US" altLang="zh-CN" dirty="0"/>
              <a:t>\</a:t>
            </a:r>
            <a:r>
              <a:rPr lang="zh-CN" altLang="en-US" dirty="0"/>
              <a:t>，</a:t>
            </a:r>
            <a:r>
              <a:rPr lang="en-US" altLang="zh-CN" dirty="0"/>
              <a:t>\\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4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Bonus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4E4BD-D29D-455D-B520-85EF9E61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Breakpoint Transmission: </a:t>
            </a:r>
            <a:r>
              <a:rPr lang="zh-CN" altLang="en-US" dirty="0"/>
              <a:t>完成</a:t>
            </a:r>
            <a:endParaRPr lang="en-US" altLang="zh-CN" dirty="0"/>
          </a:p>
          <a:p>
            <a:r>
              <a:rPr lang="en-US" altLang="zh-CN" dirty="0"/>
              <a:t>Encryption:</a:t>
            </a:r>
            <a:r>
              <a:rPr lang="zh-CN" altLang="en-US" dirty="0"/>
              <a:t>完成</a:t>
            </a:r>
            <a:endParaRPr lang="en-US" altLang="zh-CN" dirty="0"/>
          </a:p>
          <a:p>
            <a:r>
              <a:rPr lang="en-HK" dirty="0" err="1"/>
              <a:t>SpeedTest</a:t>
            </a:r>
            <a:r>
              <a:rPr lang="en-HK" dirty="0"/>
              <a:t> for File Downloading</a:t>
            </a:r>
            <a:r>
              <a:rPr lang="en-US" dirty="0"/>
              <a:t>:</a:t>
            </a:r>
            <a:r>
              <a:rPr lang="zh-CN" altLang="en-US" dirty="0"/>
              <a:t>跑满千兆以太网口带宽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9056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Breakpoint Transmission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客户端请求特定范围：客户端在 </a:t>
            </a:r>
            <a:r>
              <a:rPr lang="en-US" altLang="zh-CN" dirty="0"/>
              <a:t>HTTP </a:t>
            </a:r>
            <a:r>
              <a:rPr lang="zh-CN" altLang="en-US" dirty="0"/>
              <a:t>请求头中包含 </a:t>
            </a:r>
            <a:r>
              <a:rPr lang="en-US" altLang="zh-CN" dirty="0"/>
              <a:t>Range </a:t>
            </a:r>
            <a:r>
              <a:rPr lang="zh-CN" altLang="en-US" dirty="0"/>
              <a:t>字段，指定它希望接收的文件内容的范围。例如，</a:t>
            </a:r>
            <a:r>
              <a:rPr lang="en-US" altLang="zh-CN" dirty="0"/>
              <a:t>Range: bytes=0-499 </a:t>
            </a:r>
            <a:r>
              <a:rPr lang="zh-CN" altLang="en-US" dirty="0"/>
              <a:t>表示客户端请求文件的前</a:t>
            </a:r>
            <a:r>
              <a:rPr lang="en-US" altLang="zh-CN" dirty="0"/>
              <a:t>500</a:t>
            </a:r>
            <a:r>
              <a:rPr lang="zh-CN" altLang="en-US" dirty="0"/>
              <a:t>字节。</a:t>
            </a:r>
          </a:p>
          <a:p>
            <a:r>
              <a:rPr lang="zh-CN" altLang="en-US" dirty="0"/>
              <a:t>服务器解析范围请求：服务器接收到带有 </a:t>
            </a:r>
            <a:r>
              <a:rPr lang="en-US" altLang="zh-CN" dirty="0"/>
              <a:t>Range </a:t>
            </a:r>
            <a:r>
              <a:rPr lang="zh-CN" altLang="en-US" dirty="0"/>
              <a:t>头的请求后，解析这个范围，确定客户端请求的文件部分。</a:t>
            </a:r>
          </a:p>
          <a:p>
            <a:r>
              <a:rPr lang="zh-CN" altLang="en-US" dirty="0"/>
              <a:t>服务器响应范围请求：服务器读取请求的文件范围，并将这部分内容作为响应体发送。还包括 </a:t>
            </a:r>
            <a:r>
              <a:rPr lang="en-US" altLang="zh-CN" dirty="0"/>
              <a:t>Content-Range </a:t>
            </a:r>
            <a:r>
              <a:rPr lang="zh-CN" altLang="en-US" dirty="0"/>
              <a:t>头，指明返回的内容范围。</a:t>
            </a:r>
          </a:p>
          <a:p>
            <a:r>
              <a:rPr lang="zh-CN" altLang="en-US" dirty="0"/>
              <a:t>处理多重范围请求：可以通过 </a:t>
            </a:r>
            <a:r>
              <a:rPr lang="en-US" altLang="zh-CN" dirty="0"/>
              <a:t>multipart/</a:t>
            </a:r>
            <a:r>
              <a:rPr lang="en-US" altLang="zh-CN" dirty="0" err="1"/>
              <a:t>byteranges</a:t>
            </a:r>
            <a:r>
              <a:rPr lang="en-US" altLang="zh-CN" dirty="0"/>
              <a:t> </a:t>
            </a:r>
            <a:r>
              <a:rPr lang="zh-CN" altLang="en-US" dirty="0"/>
              <a:t>类型的响应返回多个范围。每个部分由自己的头部和数据组成，分隔符（</a:t>
            </a:r>
            <a:r>
              <a:rPr lang="en-US" altLang="zh-CN" dirty="0"/>
              <a:t>boundary</a:t>
            </a:r>
            <a:r>
              <a:rPr lang="zh-CN" altLang="en-US" dirty="0"/>
              <a:t>）用于区分不同的部分。</a:t>
            </a:r>
          </a:p>
        </p:txBody>
      </p:sp>
    </p:spTree>
    <p:extLst>
      <p:ext uri="{BB962C8B-B14F-4D97-AF65-F5344CB8AC3E}">
        <p14:creationId xmlns:p14="http://schemas.microsoft.com/office/powerpoint/2010/main" val="60644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chrome_9K1IX3Tu6k">
            <a:hlinkClick r:id="" action="ppaction://media"/>
            <a:extLst>
              <a:ext uri="{FF2B5EF4-FFF2-40B4-BE49-F238E27FC236}">
                <a16:creationId xmlns:a16="http://schemas.microsoft.com/office/drawing/2014/main" id="{A541E893-EA57-47D6-A3B3-B1DBCAF637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2535" y="365125"/>
            <a:ext cx="10095928" cy="5489574"/>
          </a:xfrm>
        </p:spPr>
      </p:pic>
    </p:spTree>
    <p:extLst>
      <p:ext uri="{BB962C8B-B14F-4D97-AF65-F5344CB8AC3E}">
        <p14:creationId xmlns:p14="http://schemas.microsoft.com/office/powerpoint/2010/main" val="6931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Encryption</a:t>
            </a:r>
            <a:endParaRPr lang="en-H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建立 </a:t>
            </a:r>
            <a:r>
              <a:rPr lang="en-US" altLang="zh-CN" dirty="0"/>
              <a:t>TCP </a:t>
            </a:r>
            <a:r>
              <a:rPr lang="zh-CN" altLang="en-US" dirty="0"/>
              <a:t>连接后首先由服务器端发送一个公钥，客户端接到后生成一个对称密钥并用公钥加密。发给服务器后，服务器使用私钥解密得到对称密钥。之后使用该密钥加密连接即可。</a:t>
            </a:r>
            <a:endParaRPr lang="en-US" altLang="zh-CN" dirty="0"/>
          </a:p>
          <a:p>
            <a:r>
              <a:rPr lang="zh-CN" altLang="en-US" dirty="0"/>
              <a:t>我们实现了一个简单的客户端，支持 </a:t>
            </a:r>
            <a:r>
              <a:rPr lang="en-US" altLang="zh-CN" dirty="0"/>
              <a:t>GET </a:t>
            </a:r>
            <a:r>
              <a:rPr lang="zh-CN" altLang="en-US" dirty="0"/>
              <a:t>和 </a:t>
            </a:r>
            <a:r>
              <a:rPr lang="en-US" altLang="zh-CN" dirty="0"/>
              <a:t>POST </a:t>
            </a:r>
            <a:r>
              <a:rPr lang="zh-CN" altLang="en-US" dirty="0"/>
              <a:t>请求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3" name="2024-01-02 02-46-46">
            <a:hlinkClick r:id="" action="ppaction://media"/>
            <a:extLst>
              <a:ext uri="{FF2B5EF4-FFF2-40B4-BE49-F238E27FC236}">
                <a16:creationId xmlns:a16="http://schemas.microsoft.com/office/drawing/2014/main" id="{37ED0EBD-3A1B-402F-A516-AFEA14602B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0384"/>
            <a:ext cx="10006777" cy="6253666"/>
          </a:xfrm>
        </p:spPr>
      </p:pic>
    </p:spTree>
    <p:extLst>
      <p:ext uri="{BB962C8B-B14F-4D97-AF65-F5344CB8AC3E}">
        <p14:creationId xmlns:p14="http://schemas.microsoft.com/office/powerpoint/2010/main" val="25725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3" name="2024-01-02 02-49-26">
            <a:hlinkClick r:id="" action="ppaction://media"/>
            <a:extLst>
              <a:ext uri="{FF2B5EF4-FFF2-40B4-BE49-F238E27FC236}">
                <a16:creationId xmlns:a16="http://schemas.microsoft.com/office/drawing/2014/main" id="{D36E12DF-7CEC-435D-AAC7-1B8659A1D0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89338"/>
            <a:ext cx="10047832" cy="6279323"/>
          </a:xfrm>
        </p:spPr>
      </p:pic>
    </p:spTree>
    <p:extLst>
      <p:ext uri="{BB962C8B-B14F-4D97-AF65-F5344CB8AC3E}">
        <p14:creationId xmlns:p14="http://schemas.microsoft.com/office/powerpoint/2010/main" val="23107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SpeedTest</a:t>
            </a:r>
            <a:endParaRPr lang="en-H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如前面所示，跑满湖畔千兆校园网带宽</a:t>
            </a:r>
            <a:endParaRPr lang="en-US" altLang="zh-CN" dirty="0"/>
          </a:p>
          <a:p>
            <a:r>
              <a:rPr lang="zh-CN" altLang="en-US" dirty="0"/>
              <a:t>测试的时候发现校园网超过 </a:t>
            </a:r>
            <a:r>
              <a:rPr lang="en-US" altLang="zh-CN" dirty="0"/>
              <a:t>500 MB </a:t>
            </a:r>
            <a:r>
              <a:rPr lang="zh-CN" altLang="en-US" dirty="0"/>
              <a:t>会突然开始限速（校园网真是太好了）</a:t>
            </a:r>
            <a:endParaRPr lang="en-US" altLang="zh-CN" dirty="0"/>
          </a:p>
          <a:p>
            <a:r>
              <a:rPr lang="zh-CN" altLang="en-US" dirty="0"/>
              <a:t>同时发现了 </a:t>
            </a:r>
            <a:r>
              <a:rPr lang="en-US" altLang="zh-CN" dirty="0"/>
              <a:t>socket </a:t>
            </a:r>
            <a:r>
              <a:rPr lang="zh-CN" altLang="en-US" dirty="0"/>
              <a:t>单次传输大于</a:t>
            </a:r>
            <a:r>
              <a:rPr lang="en-US" altLang="zh-CN" dirty="0"/>
              <a:t> 2G </a:t>
            </a:r>
            <a:r>
              <a:rPr lang="zh-CN" altLang="en-US" dirty="0"/>
              <a:t>数据爆炸的现象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99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1EAF46-8A33-4E73-B0B9-DA5690A47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898EB-8B2C-4ACA-9E98-66E457F9735F}"/>
              </a:ext>
            </a:extLst>
          </p:cNvPr>
          <p:cNvSpPr txBox="1"/>
          <p:nvPr/>
        </p:nvSpPr>
        <p:spPr>
          <a:xfrm>
            <a:off x="2772013" y="2274838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End</a:t>
            </a:r>
          </a:p>
          <a:p>
            <a:pPr algn="ctr"/>
            <a:r>
              <a:rPr lang="zh-CN" altLang="en-US" sz="7200" dirty="0">
                <a:solidFill>
                  <a:schemeClr val="bg1"/>
                </a:solidFill>
              </a:rPr>
              <a:t>祝大家龙年快乐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基础部分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4E4BD-D29D-455D-B520-85EF9E61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socket </a:t>
            </a:r>
            <a:r>
              <a:rPr lang="zh-CN" altLang="en-US" dirty="0"/>
              <a:t>建立 </a:t>
            </a:r>
            <a:r>
              <a:rPr lang="en-US" altLang="zh-CN" dirty="0"/>
              <a:t>TCP </a:t>
            </a:r>
            <a:r>
              <a:rPr lang="zh-CN" altLang="en-US" dirty="0"/>
              <a:t>连接，并使用线程池处理每个连接。由于 </a:t>
            </a:r>
            <a:r>
              <a:rPr lang="en-US" altLang="zh-CN" dirty="0"/>
              <a:t>socket</a:t>
            </a:r>
            <a:r>
              <a:rPr lang="zh-CN" altLang="en-US" dirty="0"/>
              <a:t> 是全双工工作，我们不用担心发送和接收数据冲突的问题。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Jinja2 </a:t>
            </a:r>
            <a:r>
              <a:rPr lang="zh-CN" altLang="en-US" dirty="0"/>
              <a:t>基于一个简单模板渲染出前端所需要的 </a:t>
            </a:r>
            <a:r>
              <a:rPr lang="en-US" altLang="zh-CN" dirty="0"/>
              <a:t>html </a:t>
            </a:r>
            <a:r>
              <a:rPr lang="zh-CN" altLang="en-US" dirty="0"/>
              <a:t>文件，并提供了上传下载和登录功能，同时配上了站点 </a:t>
            </a:r>
            <a:r>
              <a:rPr lang="en-US" altLang="zh-CN" dirty="0"/>
              <a:t>icon</a:t>
            </a:r>
            <a:r>
              <a:rPr lang="zh-CN" altLang="en-US" dirty="0"/>
              <a:t> 来庆祝到来的龙年。</a:t>
            </a:r>
            <a:endParaRPr lang="en-HK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E8A2B34-28C8-47AC-B9D2-21F12278C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79" y="3679127"/>
            <a:ext cx="3924329" cy="26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39C07-E6CD-40E8-B679-F95996102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86" y="3679127"/>
            <a:ext cx="2249083" cy="22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11" y="39525"/>
            <a:ext cx="10515600" cy="1325563"/>
          </a:xfrm>
        </p:spPr>
        <p:txBody>
          <a:bodyPr/>
          <a:lstStyle/>
          <a:p>
            <a:r>
              <a:rPr lang="zh-CN" altLang="en-US" dirty="0"/>
              <a:t>前端界面</a:t>
            </a:r>
            <a:endParaRPr lang="en-HK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9D0A1E-6EB5-4877-8729-235802786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940" y="1091435"/>
            <a:ext cx="9085206" cy="5369665"/>
          </a:xfrm>
        </p:spPr>
      </p:pic>
    </p:spTree>
    <p:extLst>
      <p:ext uri="{BB962C8B-B14F-4D97-AF65-F5344CB8AC3E}">
        <p14:creationId xmlns:p14="http://schemas.microsoft.com/office/powerpoint/2010/main" val="343063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 </a:t>
            </a:r>
            <a:r>
              <a:rPr lang="zh-CN" altLang="en-US" dirty="0"/>
              <a:t>连接处理</a:t>
            </a:r>
            <a:endParaRPr lang="en-H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在使用 </a:t>
            </a:r>
            <a:r>
              <a:rPr lang="en-US" altLang="zh-CN" dirty="0"/>
              <a:t>socket </a:t>
            </a:r>
            <a:r>
              <a:rPr lang="zh-CN" altLang="en-US" dirty="0"/>
              <a:t>接受数据时，对于大文件传输的情况我们无法一次从 </a:t>
            </a:r>
            <a:r>
              <a:rPr lang="en-US" altLang="zh-CN" dirty="0"/>
              <a:t>socket </a:t>
            </a:r>
            <a:r>
              <a:rPr lang="zh-CN" altLang="en-US" dirty="0"/>
              <a:t>全部读取，需要分多次读取后合并为一个文件。</a:t>
            </a:r>
            <a:endParaRPr lang="en-US" altLang="zh-CN" dirty="0"/>
          </a:p>
          <a:p>
            <a:r>
              <a:rPr lang="zh-CN" altLang="en-US" dirty="0"/>
              <a:t>处理大文件下载时，一次性读取整个文件会带来极大的内存占用，因此我们实现了 </a:t>
            </a:r>
            <a:r>
              <a:rPr lang="en-US" altLang="zh-CN" dirty="0"/>
              <a:t> Chunked Transfer </a:t>
            </a:r>
            <a:r>
              <a:rPr lang="zh-CN" altLang="en-US" dirty="0"/>
              <a:t>来避免一次性读取整个文件。（另一种方法是用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把映射文件，但是没做）</a:t>
            </a:r>
            <a:endParaRPr lang="en-US" altLang="zh-CN" dirty="0"/>
          </a:p>
          <a:p>
            <a:r>
              <a:rPr lang="zh-CN" altLang="en-US" dirty="0"/>
              <a:t>发现在 </a:t>
            </a:r>
            <a:r>
              <a:rPr lang="en-US" altLang="zh-CN" dirty="0"/>
              <a:t>Linux </a:t>
            </a:r>
            <a:r>
              <a:rPr lang="zh-CN" altLang="en-US" dirty="0"/>
              <a:t>下 </a:t>
            </a:r>
            <a:r>
              <a:rPr lang="en-US" altLang="zh-CN" dirty="0" err="1"/>
              <a:t>scoket.send</a:t>
            </a:r>
            <a:r>
              <a:rPr lang="en-US" altLang="zh-CN" dirty="0"/>
              <a:t>() </a:t>
            </a:r>
            <a:r>
              <a:rPr lang="zh-CN" altLang="en-US" dirty="0"/>
              <a:t>一次发送超过 </a:t>
            </a:r>
            <a:r>
              <a:rPr lang="en-US" altLang="zh-CN" dirty="0"/>
              <a:t>2G </a:t>
            </a:r>
            <a:r>
              <a:rPr lang="zh-CN" altLang="en-US" dirty="0"/>
              <a:t>的文件会直接挂掉，因此加了个分块发送。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6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请求解析</a:t>
            </a:r>
            <a:endParaRPr lang="en-H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我们实现了 </a:t>
            </a:r>
            <a:r>
              <a:rPr lang="en-US" altLang="zh-CN" dirty="0" err="1"/>
              <a:t>HTTP_Request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HTTP_Response</a:t>
            </a:r>
            <a:r>
              <a:rPr lang="en-US" altLang="zh-CN" dirty="0"/>
              <a:t> </a:t>
            </a:r>
            <a:r>
              <a:rPr lang="zh-CN" altLang="en-US" dirty="0"/>
              <a:t>两个类分别处理收信和送信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dict</a:t>
            </a:r>
            <a:r>
              <a:rPr lang="en-US" altLang="zh-CN" dirty="0"/>
              <a:t> </a:t>
            </a:r>
            <a:r>
              <a:rPr lang="zh-CN" altLang="en-US" dirty="0"/>
              <a:t>映射 </a:t>
            </a:r>
            <a:r>
              <a:rPr lang="en-US" altLang="zh-CN" dirty="0"/>
              <a:t>header fields</a:t>
            </a:r>
            <a:r>
              <a:rPr lang="zh-CN" altLang="en-US" dirty="0"/>
              <a:t>和对应的值，并提供了生成和解析为 </a:t>
            </a:r>
            <a:r>
              <a:rPr lang="en-US" altLang="zh-CN" dirty="0"/>
              <a:t>str </a:t>
            </a:r>
            <a:r>
              <a:rPr lang="zh-CN" altLang="en-US" dirty="0"/>
              <a:t>的函数</a:t>
            </a:r>
            <a:endParaRPr lang="en-US" altLang="zh-CN" dirty="0"/>
          </a:p>
          <a:p>
            <a:r>
              <a:rPr lang="zh-CN" altLang="en-US" dirty="0"/>
              <a:t>我们根据 </a:t>
            </a:r>
            <a:r>
              <a:rPr lang="en-US" altLang="zh-CN" dirty="0"/>
              <a:t>method </a:t>
            </a:r>
            <a:r>
              <a:rPr lang="zh-CN" altLang="en-US" dirty="0"/>
              <a:t>和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来确定对应的操作，部分操作需要检查 </a:t>
            </a:r>
            <a:r>
              <a:rPr lang="en-US" altLang="zh-CN" dirty="0"/>
              <a:t>username </a:t>
            </a:r>
            <a:r>
              <a:rPr lang="zh-CN" altLang="en-US" dirty="0"/>
              <a:t>来保证访问权限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2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B6F6F-FEA7-4A31-8232-1C24A05E9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2" y="365125"/>
            <a:ext cx="10428276" cy="5990837"/>
          </a:xfrm>
        </p:spPr>
      </p:pic>
    </p:spTree>
    <p:extLst>
      <p:ext uri="{BB962C8B-B14F-4D97-AF65-F5344CB8AC3E}">
        <p14:creationId xmlns:p14="http://schemas.microsoft.com/office/powerpoint/2010/main" val="197233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10" name="firefox_A6gBBzUIpo">
            <a:hlinkClick r:id="" action="ppaction://media"/>
            <a:extLst>
              <a:ext uri="{FF2B5EF4-FFF2-40B4-BE49-F238E27FC236}">
                <a16:creationId xmlns:a16="http://schemas.microsoft.com/office/drawing/2014/main" id="{1402A55D-261A-4AE8-B0B7-3B9C73172B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875" y="171413"/>
            <a:ext cx="10682600" cy="6321462"/>
          </a:xfrm>
        </p:spPr>
      </p:pic>
    </p:spTree>
    <p:extLst>
      <p:ext uri="{BB962C8B-B14F-4D97-AF65-F5344CB8AC3E}">
        <p14:creationId xmlns:p14="http://schemas.microsoft.com/office/powerpoint/2010/main" val="11947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6" name="firefox_uTpsdlqgiI">
            <a:hlinkClick r:id="" action="ppaction://media"/>
            <a:extLst>
              <a:ext uri="{FF2B5EF4-FFF2-40B4-BE49-F238E27FC236}">
                <a16:creationId xmlns:a16="http://schemas.microsoft.com/office/drawing/2014/main" id="{75917106-CC72-422F-B2BD-EB74F5ED41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1589"/>
            <a:ext cx="10267326" cy="6075722"/>
          </a:xfrm>
        </p:spPr>
      </p:pic>
    </p:spTree>
    <p:extLst>
      <p:ext uri="{BB962C8B-B14F-4D97-AF65-F5344CB8AC3E}">
        <p14:creationId xmlns:p14="http://schemas.microsoft.com/office/powerpoint/2010/main" val="3792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</a:t>
            </a:r>
            <a:endParaRPr lang="en-H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34EEB-5FDB-4C84-9365-8B9C97E3A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实现了 </a:t>
            </a:r>
            <a:r>
              <a:rPr lang="en-US" altLang="zh-CN" dirty="0"/>
              <a:t>Cookie </a:t>
            </a:r>
            <a:r>
              <a:rPr lang="zh-CN" altLang="en-US" dirty="0"/>
              <a:t>认证，通过设置 </a:t>
            </a:r>
            <a:r>
              <a:rPr lang="en-US" altLang="zh-CN" dirty="0"/>
              <a:t>Cookie </a:t>
            </a:r>
            <a:r>
              <a:rPr lang="zh-CN" altLang="en-US" dirty="0"/>
              <a:t>是设置到期时间来让浏览器自动删除 </a:t>
            </a:r>
            <a:r>
              <a:rPr lang="en-US" altLang="zh-CN" dirty="0"/>
              <a:t>Cookie</a:t>
            </a:r>
            <a:r>
              <a:rPr lang="zh-CN" altLang="en-US" dirty="0"/>
              <a:t>。（这里是浏览器关闭后删除）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3B401-CAA6-45D9-BC26-361A114FC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" y="2788554"/>
            <a:ext cx="9477723" cy="28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604</Words>
  <Application>Microsoft Office PowerPoint</Application>
  <PresentationFormat>宽屏</PresentationFormat>
  <Paragraphs>38</Paragraphs>
  <Slides>19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主题​​</vt:lpstr>
      <vt:lpstr>CS305 HTTP Server</vt:lpstr>
      <vt:lpstr>基础部分</vt:lpstr>
      <vt:lpstr>前端界面</vt:lpstr>
      <vt:lpstr>Socket 连接处理</vt:lpstr>
      <vt:lpstr>HTTP 请求解析</vt:lpstr>
      <vt:lpstr>PowerPoint 演示文稿</vt:lpstr>
      <vt:lpstr>PowerPoint 演示文稿</vt:lpstr>
      <vt:lpstr>PowerPoint 演示文稿</vt:lpstr>
      <vt:lpstr>Cookie</vt:lpstr>
      <vt:lpstr> Chunked Transfer </vt:lpstr>
      <vt:lpstr>其他</vt:lpstr>
      <vt:lpstr>Bonus</vt:lpstr>
      <vt:lpstr>Breakpoint Transmission </vt:lpstr>
      <vt:lpstr>PowerPoint 演示文稿</vt:lpstr>
      <vt:lpstr>Encryption</vt:lpstr>
      <vt:lpstr>PowerPoint 演示文稿</vt:lpstr>
      <vt:lpstr>PowerPoint 演示文稿</vt:lpstr>
      <vt:lpstr>SpeedTest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活力朝气模板</dc:title>
  <dc:creator>SUSTech heyStudio</dc:creator>
  <cp:lastModifiedBy>Jia</cp:lastModifiedBy>
  <cp:revision>42</cp:revision>
  <dcterms:created xsi:type="dcterms:W3CDTF">2019-10-15T12:38:53Z</dcterms:created>
  <dcterms:modified xsi:type="dcterms:W3CDTF">2024-01-05T06:58:28Z</dcterms:modified>
</cp:coreProperties>
</file>